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1" r:id="rId5"/>
    <p:sldId id="260" r:id="rId6"/>
    <p:sldId id="263" r:id="rId7"/>
    <p:sldId id="262" r:id="rId8"/>
    <p:sldId id="264" r:id="rId9"/>
    <p:sldId id="265" r:id="rId10"/>
    <p:sldId id="266" r:id="rId11"/>
    <p:sldId id="267" r:id="rId12"/>
    <p:sldId id="272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7356" y="0"/>
            <a:ext cx="678661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endParaRPr lang="ru-RU" sz="4400" b="1" i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/>
            <a:endParaRPr lang="ru-RU" sz="4400" b="1" i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/>
            <a:endParaRPr lang="ru-RU" sz="4400" b="1" i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4400" b="1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«Знатоки </a:t>
            </a:r>
          </a:p>
          <a:p>
            <a:pPr algn="ctr"/>
            <a:r>
              <a:rPr lang="ru-RU" sz="4400" b="1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материаловедения»</a:t>
            </a:r>
          </a:p>
          <a:p>
            <a:pPr algn="ctr"/>
            <a:endParaRPr lang="ru-RU" sz="4400" b="1" i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/>
            <a:endParaRPr lang="ru-RU" sz="4400" b="1" i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                   Интеллектуальная игра</a:t>
            </a:r>
            <a:endParaRPr lang="ru-RU" sz="2400" b="1" i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235" y="0"/>
            <a:ext cx="2489687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86882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i="1" u="sng" dirty="0" smtClean="0">
                <a:solidFill>
                  <a:srgbClr val="FF0000"/>
                </a:solidFill>
                <a:latin typeface="Arial Black" pitchFamily="34" charset="0"/>
              </a:rPr>
              <a:t>5-й конкурс «А ну-ка, вспомни!»</a:t>
            </a:r>
            <a:br>
              <a:rPr lang="ru-RU" sz="2400" i="1" u="sng" dirty="0" smtClean="0">
                <a:solidFill>
                  <a:srgbClr val="FF0000"/>
                </a:solidFill>
                <a:latin typeface="Arial Black" pitchFamily="34" charset="0"/>
              </a:rPr>
            </a:br>
            <a:endParaRPr lang="ru-RU" sz="2400" u="sng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857232"/>
            <a:ext cx="471490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1214422"/>
            <a:ext cx="50006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Командам раздают карточку  с диаграммой железо-углерод. Задача команд подписать структурные составляющие диаграммы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i="1" dirty="0" smtClean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Правильная диаграмма железо-углерод</a:t>
            </a:r>
            <a:br>
              <a:rPr lang="ru-RU" sz="1800" i="1" dirty="0" smtClean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</a:br>
            <a:endParaRPr lang="ru-RU" sz="1800" dirty="0">
              <a:latin typeface="Arial Black" pitchFamily="34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100138"/>
            <a:ext cx="7643866" cy="4829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i="1" u="sng" dirty="0" smtClean="0">
                <a:solidFill>
                  <a:srgbClr val="FF0000"/>
                </a:solidFill>
                <a:latin typeface="Arial Black" pitchFamily="34" charset="0"/>
              </a:rPr>
              <a:t>6-0й конкурс </a:t>
            </a:r>
            <a:br>
              <a:rPr lang="ru-RU" sz="2000" b="1" i="1" u="sng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000" b="1" i="1" u="sng" dirty="0" smtClean="0">
                <a:solidFill>
                  <a:srgbClr val="FF0000"/>
                </a:solidFill>
                <a:latin typeface="Arial Black" pitchFamily="34" charset="0"/>
              </a:rPr>
              <a:t>НАЙТИ СООТВЕТСТВИЯ « ЗАБЕЙ СТРЕЛКУ»</a:t>
            </a:r>
            <a:r>
              <a:rPr lang="ru-RU" u="sng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u="sng" dirty="0" smtClean="0">
                <a:solidFill>
                  <a:srgbClr val="FF0000"/>
                </a:solidFill>
                <a:latin typeface="Arial Black" pitchFamily="34" charset="0"/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22325" y="1100138"/>
          <a:ext cx="7521576" cy="48548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0788"/>
                <a:gridCol w="3760788"/>
              </a:tblGrid>
              <a:tr h="4095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  СЧ 20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Подшипниковая сталь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957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2. 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У12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2.Коррозионно-стойкая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сталь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957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3. 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Сталь 45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3. Конструкционная среднеуглеродистая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685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качественная сталь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957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4. 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Р18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r>
                        <a:rPr lang="ru-RU" sz="14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Инструментальная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углеродистая сталь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957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5.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Ст3кп 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100" b="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b="0" dirty="0" smtClean="0">
                          <a:latin typeface="Calibri"/>
                          <a:ea typeface="Calibri"/>
                          <a:cs typeface="Times New Roman"/>
                        </a:rPr>
                        <a:t>5.</a:t>
                      </a:r>
                      <a:r>
                        <a:rPr lang="ru-RU" sz="1100" b="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Быстрорежущая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сталь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957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6.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ШХ28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6.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Конструкционная низкоуглеродистая качественная  сталь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957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7. 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Сталь 10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7.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Оловянная бронза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957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8. 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ХВГ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8. 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Углеродистая сталь обыкновенного качества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957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9. 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БрО10Ф1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9.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Серый чугун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i="1" u="sng" dirty="0" smtClean="0">
                <a:solidFill>
                  <a:srgbClr val="FF0000"/>
                </a:solidFill>
                <a:latin typeface="Arial Black" pitchFamily="34" charset="0"/>
              </a:rPr>
              <a:t>6-0й конкурс </a:t>
            </a:r>
            <a:br>
              <a:rPr lang="ru-RU" sz="2000" b="1" i="1" u="sng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000" b="1" i="1" u="sng" dirty="0" smtClean="0">
                <a:solidFill>
                  <a:srgbClr val="FF0000"/>
                </a:solidFill>
                <a:latin typeface="Arial Black" pitchFamily="34" charset="0"/>
              </a:rPr>
              <a:t>НАЙТИ СООТВЕТСТВИЯ « ЗАБЕЙ СТРЕЛКУ»</a:t>
            </a:r>
            <a:r>
              <a:rPr lang="ru-RU" sz="2000" u="sng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000" u="sng" dirty="0" smtClean="0">
                <a:solidFill>
                  <a:srgbClr val="FF0000"/>
                </a:solidFill>
                <a:latin typeface="Arial Black" pitchFamily="34" charset="0"/>
              </a:rPr>
            </a:br>
            <a:endParaRPr lang="ru-RU" sz="2000" u="sng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00628"/>
            <a:ext cx="8572560" cy="5114454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85794"/>
            <a:ext cx="271464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5000636"/>
            <a:ext cx="2714644" cy="1710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785794"/>
            <a:ext cx="264320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000372"/>
            <a:ext cx="264320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3000372"/>
            <a:ext cx="287496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5000612"/>
            <a:ext cx="278608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86116" y="857232"/>
            <a:ext cx="285752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86116" y="4929198"/>
            <a:ext cx="285752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57950" y="2928934"/>
            <a:ext cx="2571768" cy="1928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428596" y="928670"/>
            <a:ext cx="571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1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71868" y="785794"/>
            <a:ext cx="3658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2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57950" y="928670"/>
            <a:ext cx="5164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3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720" y="3071810"/>
            <a:ext cx="5164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4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7554" y="3000372"/>
            <a:ext cx="5164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5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4282" y="4857760"/>
            <a:ext cx="5164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7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29388" y="2928934"/>
            <a:ext cx="5164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6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86116" y="4929198"/>
            <a:ext cx="5164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8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29388" y="5072074"/>
            <a:ext cx="5164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9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 txBox="1">
            <a:spLocks noGrp="1"/>
          </p:cNvSpPr>
          <p:nvPr>
            <p:ph idx="1"/>
          </p:nvPr>
        </p:nvSpPr>
        <p:spPr>
          <a:xfrm>
            <a:off x="285720" y="214290"/>
            <a:ext cx="8143932" cy="1856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Arial Black" pitchFamily="34" charset="0"/>
                <a:cs typeface="Calibri" pitchFamily="34" charset="0"/>
              </a:rPr>
              <a:t>Подведение итогов</a:t>
            </a:r>
          </a:p>
          <a:p>
            <a:r>
              <a:rPr lang="ru-RU" sz="2800" i="1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Жюри объявляет общие оценки за 6 конкурсов и объявляет команду победителя</a:t>
            </a:r>
            <a:endParaRPr lang="ru-RU" sz="2800" b="1" i="1" dirty="0">
              <a:solidFill>
                <a:srgbClr val="002060"/>
              </a:solidFill>
              <a:latin typeface="Arial Black" pitchFamily="34" charset="0"/>
              <a:cs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20" y="1571612"/>
            <a:ext cx="4286280" cy="3257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654758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95288" y="404664"/>
            <a:ext cx="8065144" cy="59786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800" i="1" u="sng" dirty="0" smtClean="0"/>
          </a:p>
          <a:p>
            <a:r>
              <a:rPr lang="ru-RU" sz="2800" u="sng" dirty="0" smtClean="0">
                <a:latin typeface="Arial Black" panose="020B0A04020102020204" pitchFamily="34" charset="0"/>
              </a:rPr>
              <a:t>Цели</a:t>
            </a:r>
            <a:r>
              <a:rPr lang="ru-RU" sz="2800" dirty="0" smtClean="0">
                <a:latin typeface="Arial Black" panose="020B0A04020102020204" pitchFamily="34" charset="0"/>
              </a:rPr>
              <a:t>:</a:t>
            </a:r>
          </a:p>
          <a:p>
            <a:r>
              <a:rPr lang="ru-RU" sz="28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Образовательная</a:t>
            </a:r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- 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систематизация знаний по предмету и выявление пробелов в знаниях</a:t>
            </a:r>
          </a:p>
          <a:p>
            <a:r>
              <a:rPr lang="ru-RU" sz="28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Развивающая</a:t>
            </a:r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- 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развитие мышления</a:t>
            </a:r>
          </a:p>
          <a:p>
            <a:endParaRPr lang="ru-RU" sz="28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ru-RU" sz="28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Воспитывающая </a:t>
            </a:r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— 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умение работать в коллективе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107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dirty="0" smtClean="0"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1-ый конкурс Приветствие.</a:t>
            </a:r>
            <a:r>
              <a:rPr lang="ru-RU" b="0" dirty="0" smtClean="0"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5114932" cy="4857403"/>
          </a:xfrm>
        </p:spPr>
        <p:txBody>
          <a:bodyPr/>
          <a:lstStyle/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endParaRPr lang="ru-RU" sz="2800" i="1" dirty="0" smtClean="0">
              <a:effectLst/>
              <a:latin typeface="Arial Black" panose="020B0A04020102020204" pitchFamily="34" charset="0"/>
              <a:cs typeface="Arial" pitchFamily="34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None/>
            </a:pPr>
            <a:r>
              <a:rPr lang="ru-RU" sz="2800" i="1" dirty="0" smtClean="0">
                <a:solidFill>
                  <a:srgbClr val="333333"/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 В конкурсе участвуют </a:t>
            </a:r>
            <a:r>
              <a:rPr lang="ru-RU" sz="2800" i="1" dirty="0" smtClean="0">
                <a:solidFill>
                  <a:srgbClr val="333333"/>
                </a:solidFill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все команды</a:t>
            </a:r>
            <a:r>
              <a:rPr lang="ru-RU" sz="2800" i="1" dirty="0" smtClean="0">
                <a:solidFill>
                  <a:srgbClr val="333333"/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 в полном составе.</a:t>
            </a:r>
            <a:endParaRPr lang="ru-RU" sz="2800" i="1" dirty="0" smtClean="0">
              <a:effectLst/>
              <a:latin typeface="Arial Black" panose="020B0A04020102020204" pitchFamily="34" charset="0"/>
              <a:cs typeface="Arial" pitchFamily="34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None/>
            </a:pPr>
            <a:r>
              <a:rPr lang="ru-RU" sz="2800" i="1" dirty="0" smtClean="0">
                <a:solidFill>
                  <a:srgbClr val="333333"/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Команды представляют свои название, девиз, </a:t>
            </a:r>
          </a:p>
          <a:p>
            <a:pPr marL="0" lvl="0" indent="0">
              <a:spcBef>
                <a:spcPct val="0"/>
              </a:spcBef>
              <a:buClrTx/>
              <a:buSzTx/>
              <a:buNone/>
            </a:pPr>
            <a:r>
              <a:rPr lang="ru-RU" sz="2800" i="1" dirty="0" smtClean="0">
                <a:solidFill>
                  <a:srgbClr val="333333"/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стих и эмблему.</a:t>
            </a:r>
            <a:endParaRPr lang="ru-RU" sz="2800" i="1" dirty="0" smtClean="0">
              <a:effectLst/>
              <a:latin typeface="Arial Black" panose="020B0A04020102020204" pitchFamily="34" charset="0"/>
              <a:cs typeface="Arial" pitchFamily="34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None/>
            </a:pPr>
            <a:r>
              <a:rPr lang="ru-RU" i="1" dirty="0" smtClean="0"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endParaRPr lang="ru-RU" sz="4800" i="1" dirty="0" smtClean="0">
              <a:effectLst/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0"/>
            <a:ext cx="35779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9386" y="3068960"/>
            <a:ext cx="2385105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27023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u="sng" dirty="0" smtClean="0">
                <a:solidFill>
                  <a:srgbClr val="FF0000"/>
                </a:solidFill>
                <a:latin typeface="Arial Black" pitchFamily="34" charset="0"/>
              </a:rPr>
              <a:t>2-й конкурс</a:t>
            </a:r>
            <a:endParaRPr lang="ru-RU" u="sng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1000108"/>
            <a:ext cx="8001056" cy="3357586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3600" dirty="0">
                <a:latin typeface="Arial Black" panose="020B0A04020102020204" pitchFamily="34" charset="0"/>
              </a:rPr>
              <a:t> Разминка  «Черный ящик</a:t>
            </a:r>
            <a:r>
              <a:rPr lang="ru-RU" sz="3600" dirty="0" smtClean="0">
                <a:latin typeface="Arial Black" pitchFamily="34" charset="0"/>
              </a:rPr>
              <a:t>»</a:t>
            </a:r>
          </a:p>
          <a:p>
            <a:endParaRPr lang="ru-RU" sz="3400" i="1" dirty="0" smtClean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  <a:p>
            <a:r>
              <a:rPr lang="ru-RU" sz="3200" i="1" dirty="0" smtClean="0">
                <a:latin typeface="Arial Black" pitchFamily="34" charset="0"/>
              </a:rPr>
              <a:t>    </a:t>
            </a:r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Участникам выносится черный ящик, в котором находится кусочек металла или сплава. Ведущий перечисляет свойства материала, команда должна определить, что за сплав, та команда,  которая первая поднимет руку,  должна ответить, что находиться в «черном ящике». Если ответ неправильный, то право ответа переходит другой команде.</a:t>
            </a:r>
          </a:p>
          <a:p>
            <a:endParaRPr lang="ru-RU" sz="3600" dirty="0"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18" y="4214818"/>
            <a:ext cx="2786082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02587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i="1" u="sng" dirty="0">
                <a:solidFill>
                  <a:srgbClr val="FF0000"/>
                </a:solidFill>
                <a:latin typeface="Arial Black" pitchFamily="34" charset="0"/>
              </a:rPr>
              <a:t>2-й конкурс - Разминка.</a:t>
            </a:r>
            <a:br>
              <a:rPr lang="ru-RU" sz="2000" i="1" u="sng" dirty="0">
                <a:solidFill>
                  <a:srgbClr val="FF0000"/>
                </a:solidFill>
                <a:latin typeface="Arial Black" pitchFamily="34" charset="0"/>
              </a:rPr>
            </a:br>
            <a:endParaRPr lang="ru-RU" sz="2000" u="sng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5544616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Металл серебристо-белого цвета, тугоплавкий. Обладает невысокой плотностью. Характеризуется высокой коррозионной стойкостью против кислот. Применяется в машиностроении, химической и пищевой промышленности для различных емкостей и трубопроводов. Активен к поглощению кислорода </a:t>
            </a:r>
            <a:endParaRPr lang="ru-RU" dirty="0" smtClean="0"/>
          </a:p>
          <a:p>
            <a:pPr lvl="0" algn="ctr"/>
            <a:r>
              <a:rPr lang="ru-RU" dirty="0" smtClean="0"/>
              <a:t>Титан</a:t>
            </a:r>
          </a:p>
          <a:p>
            <a:pPr lvl="0" algn="ctr"/>
            <a:endParaRPr lang="ru-RU" dirty="0" smtClean="0"/>
          </a:p>
          <a:p>
            <a:r>
              <a:rPr lang="ru-RU" dirty="0"/>
              <a:t>Сплав, относящийся к тяжелым материалам. В своем составе содержит углерод, железо, кремний, марганец, серу и фосфор. Сплав твердый. В маркировке сплава указывается углерод в десятых долях </a:t>
            </a:r>
            <a:endParaRPr lang="ru-RU" dirty="0" smtClean="0"/>
          </a:p>
          <a:p>
            <a:pPr algn="ctr"/>
            <a:r>
              <a:rPr lang="ru-RU" dirty="0" smtClean="0"/>
              <a:t>инструментальная </a:t>
            </a:r>
            <a:r>
              <a:rPr lang="ru-RU" dirty="0"/>
              <a:t>углеродистая </a:t>
            </a:r>
            <a:r>
              <a:rPr lang="ru-RU" dirty="0" smtClean="0"/>
              <a:t>сталь</a:t>
            </a:r>
            <a:endParaRPr lang="ru-RU" dirty="0"/>
          </a:p>
          <a:p>
            <a:pPr lvl="0"/>
            <a:endParaRPr lang="ru-RU" dirty="0"/>
          </a:p>
          <a:p>
            <a:pPr lvl="0"/>
            <a:r>
              <a:rPr lang="ru-RU" dirty="0"/>
              <a:t>Металл серебристо-белого цвета, легкий, так как имеет плотность менее 5000 кг/м</a:t>
            </a:r>
            <a:r>
              <a:rPr lang="ru-RU" baseline="30000" dirty="0"/>
              <a:t>3</a:t>
            </a:r>
            <a:r>
              <a:rPr lang="ru-RU" dirty="0"/>
              <a:t>. Хорошо проводит электрический ток и тепло, </a:t>
            </a:r>
            <a:r>
              <a:rPr lang="ru-RU" dirty="0" err="1"/>
              <a:t>высокопластичен</a:t>
            </a:r>
            <a:r>
              <a:rPr lang="ru-RU" dirty="0"/>
              <a:t>, достаточно прочен </a:t>
            </a:r>
            <a:endParaRPr lang="ru-RU" dirty="0" smtClean="0"/>
          </a:p>
          <a:p>
            <a:pPr lvl="0" algn="ctr"/>
            <a:r>
              <a:rPr lang="ru-RU" dirty="0" smtClean="0"/>
              <a:t>алюминий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4933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640960" cy="4896544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Сплав с содержанием меди до 90-97% и цинка 3-7%, обладающий высокой пластичностью </a:t>
            </a:r>
            <a:endParaRPr lang="ru-RU" dirty="0" smtClean="0"/>
          </a:p>
          <a:p>
            <a:pPr lvl="0" algn="ctr"/>
            <a:r>
              <a:rPr lang="ru-RU" dirty="0" smtClean="0"/>
              <a:t>латунь</a:t>
            </a:r>
            <a:r>
              <a:rPr lang="ru-RU" dirty="0"/>
              <a:t>, называемая </a:t>
            </a:r>
            <a:r>
              <a:rPr lang="ru-RU" dirty="0" smtClean="0"/>
              <a:t>томпаком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 Сплав выплавляемый в мартеновских и электропечах, поставляемый с гарантированными механическими свойствами и химическим составам. Эти сплавы хорошо свариваются, обрабатываются резанием. В маркировке указывается содержание углерода в сотых долях процента </a:t>
            </a:r>
            <a:endParaRPr lang="ru-RU" dirty="0" smtClean="0"/>
          </a:p>
          <a:p>
            <a:pPr lvl="0" algn="ctr"/>
            <a:r>
              <a:rPr lang="ru-RU" dirty="0" smtClean="0"/>
              <a:t>углеродистая </a:t>
            </a:r>
            <a:r>
              <a:rPr lang="ru-RU" dirty="0"/>
              <a:t>сталь качественная, </a:t>
            </a:r>
            <a:r>
              <a:rPr lang="ru-RU" dirty="0" smtClean="0"/>
              <a:t>конструкционная</a:t>
            </a:r>
            <a:endParaRPr lang="ru-RU" dirty="0"/>
          </a:p>
          <a:p>
            <a:pPr lvl="0"/>
            <a:endParaRPr lang="ru-RU" dirty="0"/>
          </a:p>
          <a:p>
            <a:r>
              <a:rPr lang="ru-RU" dirty="0"/>
              <a:t> </a:t>
            </a:r>
          </a:p>
          <a:p>
            <a:pPr lvl="0"/>
            <a:r>
              <a:rPr lang="ru-RU" dirty="0"/>
              <a:t>Сплав на основе меди с добавками олова и легирующих элементов цинка, свинца, никеля и т.д. Сплав может быть оловянным, алюминиевым и т.д</a:t>
            </a:r>
            <a:r>
              <a:rPr lang="ru-RU" dirty="0" smtClean="0"/>
              <a:t>.</a:t>
            </a:r>
          </a:p>
          <a:p>
            <a:pPr lvl="0" algn="ctr"/>
            <a:r>
              <a:rPr lang="ru-RU" dirty="0" smtClean="0"/>
              <a:t>Бронза</a:t>
            </a:r>
          </a:p>
          <a:p>
            <a:pPr lvl="0"/>
            <a:endParaRPr lang="ru-RU" dirty="0"/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i="1" u="sng" dirty="0" smtClean="0">
                <a:solidFill>
                  <a:srgbClr val="FF0000"/>
                </a:solidFill>
                <a:latin typeface="Arial Black" pitchFamily="34" charset="0"/>
              </a:rPr>
              <a:t>2-й конкурс - Разминка.</a:t>
            </a:r>
            <a:br>
              <a:rPr lang="ru-RU" sz="2400" i="1" u="sng" dirty="0" smtClean="0">
                <a:solidFill>
                  <a:srgbClr val="FF0000"/>
                </a:solidFill>
                <a:latin typeface="Arial Black" pitchFamily="34" charset="0"/>
              </a:rPr>
            </a:br>
            <a:endParaRPr lang="ru-RU" sz="2400" i="1" u="sng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39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616624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Сплав, который в отличии от углеродистой стали кроме углерода, железа и обычных примесей содержит другие элементы хром, никель, титан и т. Д. в сумме больше 10 % </a:t>
            </a:r>
            <a:endParaRPr lang="ru-RU" dirty="0" smtClean="0"/>
          </a:p>
          <a:p>
            <a:pPr lvl="0" algn="ctr"/>
            <a:r>
              <a:rPr lang="ru-RU" dirty="0" smtClean="0"/>
              <a:t>высоколегированная сталь</a:t>
            </a:r>
            <a:endParaRPr lang="ru-RU" dirty="0"/>
          </a:p>
          <a:p>
            <a:pPr lvl="0"/>
            <a:endParaRPr lang="ru-RU" dirty="0"/>
          </a:p>
          <a:p>
            <a:pPr lvl="0"/>
            <a:r>
              <a:rPr lang="ru-RU" dirty="0"/>
              <a:t>Металл розово-красного цвета, имеет высокую плотность. Обладает хорошей тепло- и электропроводностью, коррозионной стойкостью. Имеет низкие механические свойства по сравнению со своими сплавами </a:t>
            </a:r>
            <a:endParaRPr lang="ru-RU" dirty="0" smtClean="0"/>
          </a:p>
          <a:p>
            <a:pPr lvl="0" algn="ctr"/>
            <a:r>
              <a:rPr lang="ru-RU" dirty="0" smtClean="0"/>
              <a:t>медь</a:t>
            </a:r>
            <a:endParaRPr lang="ru-RU" dirty="0"/>
          </a:p>
          <a:p>
            <a:pPr lvl="0"/>
            <a:r>
              <a:rPr lang="ru-RU" dirty="0"/>
              <a:t>Сплав в котором по сравнению чугуном содержится меньше углерода и вредных примесей. Сплав по степени </a:t>
            </a:r>
            <a:r>
              <a:rPr lang="ru-RU" dirty="0" err="1"/>
              <a:t>раскисления</a:t>
            </a:r>
            <a:r>
              <a:rPr lang="ru-RU" dirty="0"/>
              <a:t> может быть кипящим, спокойным, полуспокойным. В маркировке сплава показан его порядковый номер </a:t>
            </a:r>
            <a:endParaRPr lang="ru-RU" dirty="0" smtClean="0"/>
          </a:p>
          <a:p>
            <a:pPr lvl="0" algn="ctr"/>
            <a:r>
              <a:rPr lang="ru-RU" dirty="0" smtClean="0"/>
              <a:t>углеродистая </a:t>
            </a:r>
            <a:r>
              <a:rPr lang="ru-RU" dirty="0"/>
              <a:t>сталь обыкновенного </a:t>
            </a:r>
            <a:r>
              <a:rPr lang="ru-RU" dirty="0" smtClean="0"/>
              <a:t>качества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71538" y="428604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i="1" u="sng" dirty="0" smtClean="0">
                <a:solidFill>
                  <a:srgbClr val="FF0000"/>
                </a:solidFill>
                <a:latin typeface="Arial Black" pitchFamily="34" charset="0"/>
              </a:rPr>
              <a:t>2-й конкурс - Разминка.</a:t>
            </a:r>
            <a:br>
              <a:rPr lang="ru-RU" sz="2000" i="1" u="sng" dirty="0" smtClean="0">
                <a:solidFill>
                  <a:srgbClr val="FF0000"/>
                </a:solidFill>
                <a:latin typeface="Arial Black" pitchFamily="34" charset="0"/>
              </a:rPr>
            </a:br>
            <a:endParaRPr lang="ru-RU" sz="2000" u="sng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423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i="1" u="sng" dirty="0" smtClean="0">
                <a:solidFill>
                  <a:srgbClr val="FF0000"/>
                </a:solidFill>
                <a:latin typeface="Arial Black" pitchFamily="34" charset="0"/>
              </a:rPr>
              <a:t>3-й конкурс – Давайте  подумаем: </a:t>
            </a:r>
            <a:endParaRPr lang="ru-RU" sz="2400" u="sng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00628"/>
            <a:ext cx="6715172" cy="3579849"/>
          </a:xfrm>
        </p:spPr>
        <p:txBody>
          <a:bodyPr/>
          <a:lstStyle/>
          <a:p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    Командам раздают карточку с 10 вопросами и вариантами ответа. Задача команд найти правильные ответы.</a:t>
            </a:r>
          </a:p>
          <a:p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1785926"/>
            <a:ext cx="2428860" cy="317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i="1" u="sng" dirty="0" smtClean="0">
                <a:solidFill>
                  <a:srgbClr val="FF0000"/>
                </a:solidFill>
                <a:latin typeface="Arial Black" pitchFamily="34" charset="0"/>
              </a:rPr>
              <a:t>4-й конкурс</a:t>
            </a:r>
            <a:endParaRPr lang="ru-RU" sz="2400" u="sng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96570" y="1100138"/>
            <a:ext cx="5947329" cy="41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173</TotalTime>
  <Words>503</Words>
  <Application>Microsoft Office PowerPoint</Application>
  <PresentationFormat>Экран (4:3)</PresentationFormat>
  <Paragraphs>115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Углы</vt:lpstr>
      <vt:lpstr>Слайд 1</vt:lpstr>
      <vt:lpstr>Слайд 2</vt:lpstr>
      <vt:lpstr>1-ый конкурс Приветствие. </vt:lpstr>
      <vt:lpstr>2-й конкурс</vt:lpstr>
      <vt:lpstr>2-й конкурс - Разминка. </vt:lpstr>
      <vt:lpstr>2-й конкурс - Разминка. </vt:lpstr>
      <vt:lpstr>Слайд 7</vt:lpstr>
      <vt:lpstr>3-й конкурс – Давайте  подумаем: </vt:lpstr>
      <vt:lpstr>4-й конкурс</vt:lpstr>
      <vt:lpstr>5-й конкурс «А ну-ка, вспомни!» </vt:lpstr>
      <vt:lpstr>Правильная диаграмма железо-углерод </vt:lpstr>
      <vt:lpstr>6-0й конкурс  НАЙТИ СООТВЕТСТВИЯ « ЗАБЕЙ СТРЕЛКУ» </vt:lpstr>
      <vt:lpstr>6-0й конкурс  НАЙТИ СООТВЕТСТВИЯ « ЗАБЕЙ СТРЕЛКУ» 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15</cp:revision>
  <dcterms:created xsi:type="dcterms:W3CDTF">2019-02-27T09:02:44Z</dcterms:created>
  <dcterms:modified xsi:type="dcterms:W3CDTF">2019-02-27T19:47:46Z</dcterms:modified>
</cp:coreProperties>
</file>